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7" r:id="rId4"/>
    <p:sldId id="258" r:id="rId5"/>
    <p:sldId id="264" r:id="rId6"/>
    <p:sldId id="277" r:id="rId7"/>
    <p:sldId id="278" r:id="rId8"/>
    <p:sldId id="268" r:id="rId9"/>
    <p:sldId id="259" r:id="rId10"/>
    <p:sldId id="265" r:id="rId11"/>
    <p:sldId id="269" r:id="rId12"/>
    <p:sldId id="260" r:id="rId13"/>
    <p:sldId id="266" r:id="rId14"/>
    <p:sldId id="273" r:id="rId15"/>
    <p:sldId id="272" r:id="rId16"/>
    <p:sldId id="270" r:id="rId17"/>
    <p:sldId id="261" r:id="rId18"/>
    <p:sldId id="274" r:id="rId19"/>
    <p:sldId id="271" r:id="rId20"/>
    <p:sldId id="262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304"/>
  </p:normalViewPr>
  <p:slideViewPr>
    <p:cSldViewPr snapToGrid="0" snapToObjects="1">
      <p:cViewPr>
        <p:scale>
          <a:sx n="65" d="100"/>
          <a:sy n="65" d="100"/>
        </p:scale>
        <p:origin x="176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57C3F-73CE-D446-997A-FCD4C429FCA1}" type="datetimeFigureOut">
              <a:rPr lang="en-US" smtClean="0"/>
              <a:t>9/25/16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10E31-04E0-8140-9E65-055DC43F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10E31-04E0-8140-9E65-055DC43F40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3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1FE1-251F-9D48-B66A-197E2DDC260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F2F4-C86D-774E-B3EF-47B5E42F7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hyperlink" Target="http://www.odysseyofthemind.com)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hyperlink" Target="http://www.odysseyofthemind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75857"/>
            <a:ext cx="12192000" cy="963386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43" y="3712029"/>
            <a:ext cx="12192000" cy="566057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299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Illinois Odyssey of the Mind</a:t>
            </a:r>
            <a:b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Five Secrets for Becoming a Great COACH</a:t>
            </a:r>
            <a:endParaRPr lang="en-US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4385" y="6281057"/>
            <a:ext cx="3222171" cy="566057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J.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Mourey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| Illinois Odyssey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6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Orienting Teams to the Program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302329"/>
            <a:ext cx="101847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BUDGETING AND FUNDRAISING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Odyssey has a “Cost Limit” for each Long-Term problem (specified in the problem itself)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This keeps the playing field fair for everyone, regardless of their school’s resources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This also encourages creativity – how can you use cheap materials to make beautiful props, sets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Teams should be reminded of their budget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If the team should advance to World Finals, there will be costs associated with attending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Most teams start fundraising early, even before they know they will attend World Finals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Many schools have accounts that let this fundraising money roll over to future years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Let parents know the potential costs up front so they can help fundraise and generate ideas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It is 100% acceptable and encouraged to seek local sponsors for your team – it’s a tax write-off!</a:t>
            </a:r>
          </a:p>
          <a:p>
            <a:pPr marL="357188">
              <a:buClr>
                <a:srgbClr val="7A3917"/>
              </a:buClr>
            </a:pPr>
            <a:endParaRPr lang="en-US" dirty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TASK MASTER AND RULE FOLLOWER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You are permitted to remind teams of the program’s rules – this helps keep them on track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As an educator/mentor, it is also okay for you to remind them to get their work done (…you just cannot tell them what to do, specifically – more on this later)</a:t>
            </a:r>
            <a:endParaRPr lang="en-US" dirty="0"/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3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6" y="478971"/>
            <a:ext cx="7903030" cy="57911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73529"/>
            <a:ext cx="1594757" cy="5807528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529"/>
            <a:ext cx="1594757" cy="5807527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endParaRPr lang="en-US" sz="4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757" y="1028700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oordinating</a:t>
            </a:r>
            <a:r>
              <a:rPr lang="en-US" sz="2800" dirty="0" smtClean="0">
                <a:solidFill>
                  <a:schemeClr val="bg1"/>
                </a:solidFill>
              </a:rPr>
              <a:t> with the team and keeping them on track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755" y="2101649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rienting</a:t>
            </a:r>
            <a:r>
              <a:rPr lang="en-US" sz="2800" dirty="0" smtClean="0">
                <a:solidFill>
                  <a:schemeClr val="bg1"/>
                </a:solidFill>
              </a:rPr>
              <a:t> teams to the program: </a:t>
            </a:r>
            <a:r>
              <a:rPr lang="en-US" sz="2800" dirty="0" err="1" smtClean="0">
                <a:solidFill>
                  <a:schemeClr val="bg1"/>
                </a:solidFill>
              </a:rPr>
              <a:t>Sponto</a:t>
            </a:r>
            <a:r>
              <a:rPr lang="en-US" sz="2800" dirty="0" smtClean="0">
                <a:solidFill>
                  <a:schemeClr val="bg1"/>
                </a:solidFill>
              </a:rPr>
              <a:t>, Style, rules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57" y="3303814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sking</a:t>
            </a:r>
            <a:r>
              <a:rPr lang="en-US" sz="2800" dirty="0" smtClean="0">
                <a:solidFill>
                  <a:schemeClr val="bg1"/>
                </a:solidFill>
              </a:rPr>
              <a:t> the *RIGHT* questions of the team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55" y="4376763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mmunicating</a:t>
            </a:r>
            <a:r>
              <a:rPr lang="en-US" sz="2800" dirty="0" smtClean="0">
                <a:solidFill>
                  <a:schemeClr val="bg1"/>
                </a:solidFill>
              </a:rPr>
              <a:t> with parents, school, Odyssey, etc.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755" y="5449712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ands off the solution!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4015409"/>
            <a:ext cx="9497784" cy="2254761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468085"/>
            <a:ext cx="9497784" cy="2374506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Asking the *RIGHT* Questions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302329"/>
            <a:ext cx="95828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PART OF THE LEARNING IN ODYSSEY: KNOWING WHERE THE POINTS ARE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In life, we are often evaluated using formal rubrics within organizations, educational programs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same is true in Odyssey: the judges/officials follow rubrics *</a:t>
            </a:r>
            <a:r>
              <a:rPr lang="en-US" dirty="0" smtClean="0">
                <a:solidFill>
                  <a:srgbClr val="7A3917"/>
                </a:solidFill>
              </a:rPr>
              <a:t>that are given to the team!</a:t>
            </a:r>
            <a:r>
              <a:rPr lang="en-US" dirty="0" smtClean="0"/>
              <a:t>*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“Scoring” section of each Long-Term problem outlines how teams will be rated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It is okay, normal, and good to direct the team’s attention to these scoring guidelines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There is an important life lesson on delivering upon what is expected and outlined for you!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Something that may be insanely creative or cool but that does specifically address the scoring elements may not be something the team wants to include – they have to come to this realization on their own or choose to take the risk, but you can remind them of scoring!</a:t>
            </a:r>
          </a:p>
          <a:p>
            <a:pPr marL="357188">
              <a:buClr>
                <a:srgbClr val="7A3917"/>
              </a:buClr>
            </a:pPr>
            <a:endParaRPr lang="en-US" dirty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HOW DO I ASK THE *RIGHT* QUESTION WITH RESPECT TO SCORING?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“Do you think this idea satisfies the scoring requirement as outlined in the problem?”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“Is this element the best in can possibly be with respect to what the problem is looking for?”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“How can you potentially improve this element to ensure you will obtain maximum points?”</a:t>
            </a:r>
            <a:endParaRPr lang="en-US" dirty="0"/>
          </a:p>
          <a:p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2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Asking the *RIGHT* Questions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302329"/>
            <a:ext cx="95828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A BRIEF ASIDE…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Points are awesome with respect to winning the competition, however…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We recognize in Odyssey that ‘winning a competition’ isn’t really everyone’s goal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Sometimes the most creative solutions are the riskiest solutions, and those don’t always work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However, Odyssey likes to reward creative problem solving and risk taking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Thus, we have a special award called the </a:t>
            </a:r>
            <a:r>
              <a:rPr lang="en-US" dirty="0" err="1" smtClean="0"/>
              <a:t>Ranatra</a:t>
            </a:r>
            <a:r>
              <a:rPr lang="en-US" dirty="0" smtClean="0"/>
              <a:t> </a:t>
            </a:r>
            <a:r>
              <a:rPr lang="en-US" dirty="0" err="1" smtClean="0"/>
              <a:t>Fusca</a:t>
            </a:r>
            <a:r>
              <a:rPr lang="en-US" dirty="0" smtClean="0"/>
              <a:t> Award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err="1" smtClean="0"/>
              <a:t>Ranatra</a:t>
            </a:r>
            <a:r>
              <a:rPr lang="en-US" dirty="0" smtClean="0"/>
              <a:t> </a:t>
            </a:r>
            <a:r>
              <a:rPr lang="en-US" dirty="0" err="1" smtClean="0"/>
              <a:t>Fusca</a:t>
            </a:r>
            <a:r>
              <a:rPr lang="en-US" dirty="0" smtClean="0"/>
              <a:t> awards extremely creative, risky solutions that defy what would be expected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  <a:p>
            <a:pPr marL="976313" indent="-619125">
              <a:buClr>
                <a:srgbClr val="7A3917"/>
              </a:buClr>
            </a:pPr>
            <a:r>
              <a:rPr lang="en-US" dirty="0" smtClean="0"/>
              <a:t>NOTE: Although a great honor to receive a </a:t>
            </a:r>
            <a:r>
              <a:rPr lang="en-US" dirty="0" err="1" smtClean="0"/>
              <a:t>Ranatra</a:t>
            </a:r>
            <a:r>
              <a:rPr lang="en-US" dirty="0" smtClean="0"/>
              <a:t>, we would all probably agree that a solution that is both highly creative/risky AND that gets the job done is better than one that is just highly creative/risky but ineffective.</a:t>
            </a:r>
            <a:endParaRPr lang="en-US" dirty="0"/>
          </a:p>
          <a:p>
            <a:endParaRPr lang="en-US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dirty="0" smtClean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The academic definition of creativity incorporates: </a:t>
            </a:r>
            <a:r>
              <a:rPr lang="en-US" sz="1600" dirty="0" smtClean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Novelty </a:t>
            </a:r>
            <a:r>
              <a:rPr lang="en-US" sz="1600" b="1" u="sng" dirty="0" smtClean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AND</a:t>
            </a:r>
            <a:r>
              <a:rPr lang="en-US" sz="1600" dirty="0" smtClean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 Appropriateness</a:t>
            </a:r>
          </a:p>
          <a:p>
            <a:r>
              <a:rPr lang="en-US" sz="1600" dirty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US" sz="1400" dirty="0" smtClean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Therefore, we consider 1) Originality, 2) Uniqueness, 3) Usefulness, and 4) Effectiveness when     </a:t>
            </a:r>
          </a:p>
          <a:p>
            <a:r>
              <a:rPr lang="en-US" sz="1400" dirty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400" dirty="0" smtClean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assessing creativity. A creative idea isn’t just original; it also gets the job done (or attempts to)</a:t>
            </a:r>
          </a:p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918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Asking the *RIGHT* Questions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302329"/>
            <a:ext cx="95828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YOUR ROLE AS AN EDUCATOR AND MENTOR TO THE TEAM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Although you are NOT allowed to solve the problem for the team, you </a:t>
            </a:r>
            <a:r>
              <a:rPr lang="en-US" b="1" dirty="0" smtClean="0">
                <a:solidFill>
                  <a:srgbClr val="7A3917"/>
                </a:solidFill>
              </a:rPr>
              <a:t>CAN</a:t>
            </a:r>
            <a:r>
              <a:rPr lang="en-US" dirty="0" smtClean="0">
                <a:solidFill>
                  <a:srgbClr val="7A3917"/>
                </a:solidFill>
              </a:rPr>
              <a:t> </a:t>
            </a:r>
            <a:r>
              <a:rPr lang="en-US" dirty="0" smtClean="0"/>
              <a:t>help in other ways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Teams are permitted to meet with ‘experts’ – artists, architects, auto mechanics, etc.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These ‘experts’ can provide </a:t>
            </a:r>
            <a:r>
              <a:rPr lang="en-US" b="1" dirty="0" smtClean="0">
                <a:solidFill>
                  <a:srgbClr val="7A3917"/>
                </a:solidFill>
              </a:rPr>
              <a:t>general knowledge about their field, art, or craft</a:t>
            </a:r>
            <a:r>
              <a:rPr lang="en-US" b="1" dirty="0" smtClean="0"/>
              <a:t> </a:t>
            </a:r>
            <a:r>
              <a:rPr lang="en-US" dirty="0" smtClean="0"/>
              <a:t>to the team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Okay/Not Okay Examples:</a:t>
            </a:r>
          </a:p>
          <a:p>
            <a:pPr marL="357188">
              <a:buClr>
                <a:srgbClr val="7A3917"/>
              </a:buClr>
            </a:pPr>
            <a:r>
              <a:rPr lang="en-US" dirty="0" smtClean="0"/>
              <a:t>	</a:t>
            </a:r>
            <a:r>
              <a:rPr lang="en-US" sz="1400" b="1" dirty="0" smtClean="0">
                <a:solidFill>
                  <a:srgbClr val="00B050"/>
                </a:solidFill>
              </a:rPr>
              <a:t>OKAY: </a:t>
            </a:r>
            <a:r>
              <a:rPr lang="en-US" sz="1400" dirty="0" smtClean="0"/>
              <a:t>An architect talking about shapes and their relative strength</a:t>
            </a:r>
          </a:p>
          <a:p>
            <a:pPr marL="357188">
              <a:buClr>
                <a:srgbClr val="7A3917"/>
              </a:buClr>
            </a:pPr>
            <a:r>
              <a:rPr lang="en-US" sz="1400" dirty="0"/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NOT OKAY: </a:t>
            </a:r>
            <a:r>
              <a:rPr lang="en-US" sz="1400" dirty="0" smtClean="0"/>
              <a:t>An architect drawing up potential structure ideas for the team’s solution</a:t>
            </a:r>
          </a:p>
          <a:p>
            <a:pPr marL="357188">
              <a:buClr>
                <a:srgbClr val="7A3917"/>
              </a:buClr>
            </a:pPr>
            <a:endParaRPr lang="en-US" sz="900" dirty="0"/>
          </a:p>
          <a:p>
            <a:pPr marL="357188">
              <a:buClr>
                <a:srgbClr val="7A3917"/>
              </a:buClr>
            </a:pPr>
            <a:r>
              <a:rPr lang="en-US" sz="1400" dirty="0" smtClean="0"/>
              <a:t>	</a:t>
            </a:r>
            <a:r>
              <a:rPr lang="en-US" sz="1400" b="1" dirty="0" smtClean="0">
                <a:solidFill>
                  <a:srgbClr val="00B050"/>
                </a:solidFill>
              </a:rPr>
              <a:t>OKAY: </a:t>
            </a:r>
            <a:r>
              <a:rPr lang="en-US" sz="1400" dirty="0" smtClean="0"/>
              <a:t>An actor talking about good stage presence, performing practices, and general sketch structure</a:t>
            </a:r>
          </a:p>
          <a:p>
            <a:pPr marL="357188">
              <a:buClr>
                <a:srgbClr val="7A3917"/>
              </a:buClr>
            </a:pPr>
            <a:r>
              <a:rPr lang="en-US" sz="1400" dirty="0"/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NOT OKAY: </a:t>
            </a:r>
            <a:r>
              <a:rPr lang="en-US" sz="1400" dirty="0" smtClean="0"/>
              <a:t>An actor suggesting specific lines or ideas for the team’s sketch</a:t>
            </a:r>
          </a:p>
          <a:p>
            <a:pPr marL="357188">
              <a:buClr>
                <a:srgbClr val="7A3917"/>
              </a:buClr>
            </a:pPr>
            <a:endParaRPr lang="en-US" sz="900" dirty="0"/>
          </a:p>
          <a:p>
            <a:pPr marL="357188">
              <a:buClr>
                <a:srgbClr val="7A3917"/>
              </a:buClr>
            </a:pPr>
            <a:r>
              <a:rPr lang="en-US" sz="1400" b="1" dirty="0" smtClean="0">
                <a:solidFill>
                  <a:srgbClr val="00B050"/>
                </a:solidFill>
              </a:rPr>
              <a:t>	OKAY</a:t>
            </a:r>
            <a:r>
              <a:rPr lang="en-US" sz="1400" b="1" dirty="0">
                <a:solidFill>
                  <a:srgbClr val="00B050"/>
                </a:solidFill>
              </a:rPr>
              <a:t>: </a:t>
            </a:r>
            <a:r>
              <a:rPr lang="en-US" sz="1400" dirty="0" smtClean="0"/>
              <a:t>A parent showing team members how to use a machine saw safely and properly</a:t>
            </a:r>
          </a:p>
          <a:p>
            <a:pPr marL="357188">
              <a:buClr>
                <a:srgbClr val="7A3917"/>
              </a:buClr>
            </a:pPr>
            <a:r>
              <a:rPr lang="en-US" sz="1400" dirty="0"/>
              <a:t>	</a:t>
            </a:r>
            <a:r>
              <a:rPr lang="en-US" sz="1400" b="1" dirty="0">
                <a:solidFill>
                  <a:srgbClr val="FF0000"/>
                </a:solidFill>
              </a:rPr>
              <a:t>NOT OKAY: </a:t>
            </a:r>
            <a:r>
              <a:rPr lang="en-US" sz="1400" dirty="0" smtClean="0"/>
              <a:t>A parent cutting pieces of wood or other materials for the team to ensure safety</a:t>
            </a:r>
          </a:p>
          <a:p>
            <a:pPr marL="357188">
              <a:buClr>
                <a:srgbClr val="7A3917"/>
              </a:buClr>
            </a:pPr>
            <a:r>
              <a:rPr lang="en-US" sz="1400" b="1" dirty="0">
                <a:solidFill>
                  <a:srgbClr val="7A3917"/>
                </a:solidFill>
                <a:latin typeface="Century Gothic" charset="0"/>
                <a:ea typeface="Century Gothic" charset="0"/>
                <a:cs typeface="Century Gothic" charset="0"/>
              </a:rPr>
              <a:t> 	</a:t>
            </a: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               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(If teams cannot do it themselves, they need to find another solution they </a:t>
            </a:r>
            <a:r>
              <a:rPr lang="en-US" sz="1400" i="1" dirty="0" smtClean="0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do)</a:t>
            </a:r>
          </a:p>
          <a:p>
            <a:pPr marL="357188">
              <a:buClr>
                <a:srgbClr val="7A3917"/>
              </a:buClr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You </a:t>
            </a:r>
            <a:r>
              <a:rPr lang="en-US" b="1" dirty="0" smtClean="0"/>
              <a:t>CAN </a:t>
            </a:r>
            <a:r>
              <a:rPr lang="en-US" dirty="0" smtClean="0"/>
              <a:t>and </a:t>
            </a:r>
            <a:r>
              <a:rPr lang="en-US" b="1" dirty="0" smtClean="0"/>
              <a:t>SHOULD</a:t>
            </a:r>
            <a:r>
              <a:rPr lang="en-US" dirty="0" smtClean="0"/>
              <a:t> be this person whenever possible, as it is one of the most rewarding aspects of being a team’s coach.  “Teach a man to fish…”  Let them do the true learning!</a:t>
            </a:r>
            <a:endParaRPr lang="en-US" dirty="0"/>
          </a:p>
          <a:p>
            <a:pPr marL="357188">
              <a:buClr>
                <a:srgbClr val="7A3917"/>
              </a:buClr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3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Asking the *RIGHT* Questions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302329"/>
            <a:ext cx="95828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TRAINING FOR SPONTANEOUS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Although Spontaneous is designed to be a surprise, you </a:t>
            </a:r>
            <a:r>
              <a:rPr lang="en-US" b="1" dirty="0" smtClean="0">
                <a:solidFill>
                  <a:srgbClr val="7A3917"/>
                </a:solidFill>
              </a:rPr>
              <a:t>CAN</a:t>
            </a:r>
            <a:r>
              <a:rPr lang="en-US" dirty="0" smtClean="0">
                <a:solidFill>
                  <a:srgbClr val="7A3917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7A3917"/>
                </a:solidFill>
              </a:rPr>
              <a:t>SHOULD</a:t>
            </a:r>
            <a:r>
              <a:rPr lang="en-US" dirty="0" smtClean="0">
                <a:solidFill>
                  <a:srgbClr val="7A3917"/>
                </a:solidFill>
              </a:rPr>
              <a:t> </a:t>
            </a:r>
            <a:r>
              <a:rPr lang="en-US" dirty="0" smtClean="0"/>
              <a:t>practice for it!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There are books available for purchase (</a:t>
            </a:r>
            <a:r>
              <a:rPr lang="en-US" dirty="0" smtClean="0">
                <a:hlinkClick r:id="rId3"/>
              </a:rPr>
              <a:t>www.odysseyofthemind.com)</a:t>
            </a:r>
            <a:r>
              <a:rPr lang="en-US" dirty="0" smtClean="0"/>
              <a:t> and free resources online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Explain what is meant by “Verbal,” “Non-Verbal,” and “Hands-On” Spontaneous problems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Students should be comfortable completing any type of Spontaneous problem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Also know how some Spontaneous problems have “card” systems for responding to problems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key to being successful at Spontaneous is being familiar with the basics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additional secret: good teamwork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team should know which 5 members will complete </a:t>
            </a:r>
            <a:r>
              <a:rPr lang="en-US" dirty="0" err="1" smtClean="0"/>
              <a:t>Sponto</a:t>
            </a:r>
            <a:r>
              <a:rPr lang="en-US" dirty="0" smtClean="0"/>
              <a:t> based on the kind of problem</a:t>
            </a:r>
          </a:p>
          <a:p>
            <a:pPr marL="357188">
              <a:buClr>
                <a:srgbClr val="7A3917"/>
              </a:buClr>
            </a:pPr>
            <a:endParaRPr lang="en-US" dirty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IS IT OKAY FOR ME TO JUDGE THEIR SOLUTIONS IN SPONTO?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Of course! This is how the team practices and gets better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Remember: you are just there to provide your opinion w/ respect to ‘creative’ or ‘common’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*RIGHT* question to ask is: “How could these responses have been more creative?”</a:t>
            </a:r>
            <a:endParaRPr lang="en-US" dirty="0"/>
          </a:p>
          <a:p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6" y="478971"/>
            <a:ext cx="7903030" cy="57911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73529"/>
            <a:ext cx="1594757" cy="5807528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529"/>
            <a:ext cx="1594757" cy="5807527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endParaRPr lang="en-US" sz="4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757" y="1028700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oordinating</a:t>
            </a:r>
            <a:r>
              <a:rPr lang="en-US" sz="2800" dirty="0" smtClean="0">
                <a:solidFill>
                  <a:schemeClr val="bg1"/>
                </a:solidFill>
              </a:rPr>
              <a:t> with the team and keeping them on track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755" y="2101649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rienting</a:t>
            </a:r>
            <a:r>
              <a:rPr lang="en-US" sz="2800" dirty="0" smtClean="0">
                <a:solidFill>
                  <a:schemeClr val="bg1"/>
                </a:solidFill>
              </a:rPr>
              <a:t> teams to the program: </a:t>
            </a:r>
            <a:r>
              <a:rPr lang="en-US" sz="2800" dirty="0" err="1" smtClean="0">
                <a:solidFill>
                  <a:schemeClr val="bg1"/>
                </a:solidFill>
              </a:rPr>
              <a:t>Sponto</a:t>
            </a:r>
            <a:r>
              <a:rPr lang="en-US" sz="2800" dirty="0" smtClean="0">
                <a:solidFill>
                  <a:schemeClr val="bg1"/>
                </a:solidFill>
              </a:rPr>
              <a:t>, Style, rules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57" y="3303814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sking</a:t>
            </a:r>
            <a:r>
              <a:rPr lang="en-US" sz="2800" dirty="0" smtClean="0">
                <a:solidFill>
                  <a:schemeClr val="bg1"/>
                </a:solidFill>
              </a:rPr>
              <a:t> the *RIGHT* questions of the team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55" y="4376763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mmunicating</a:t>
            </a:r>
            <a:r>
              <a:rPr lang="en-US" sz="2800" dirty="0" smtClean="0">
                <a:solidFill>
                  <a:schemeClr val="bg1"/>
                </a:solidFill>
              </a:rPr>
              <a:t> with parents, school, Odyssey, etc.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755" y="5449712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ands off the solution!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128591"/>
            <a:ext cx="9497784" cy="114157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468085"/>
            <a:ext cx="9497784" cy="3547324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Communicating With Partners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242695"/>
            <a:ext cx="95828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Century Gothic" charset="0"/>
                <a:ea typeface="Century Gothic" charset="0"/>
                <a:cs typeface="Century Gothic" charset="0"/>
              </a:rPr>
              <a:t>EXPLAINING ODYSSEY IS NOT EASY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Odyssey of the Mind is a comprehensive, very involved program that’s easier to ‘experience’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The short version: “</a:t>
            </a:r>
            <a:r>
              <a:rPr lang="en-US" sz="1700" dirty="0" err="1" smtClean="0"/>
              <a:t>OotM</a:t>
            </a:r>
            <a:r>
              <a:rPr lang="en-US" sz="1700" dirty="0" smtClean="0"/>
              <a:t> is a creative-problem solving program for teams of students.”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The more you communicate and get parent/school support *up front* the better life will be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Parents can be your best resources/allies or your worst nightmare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Clearly communicating expectations up front will help minimize the negative, maximize positive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The “Team Contract” is also good for parents to sign so they know what they are agreeing to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Also, it is good to let parents know of the financial obligations related to the program, as well as the fundraising opportunities available to help offset any personal costs to participation</a:t>
            </a:r>
          </a:p>
          <a:p>
            <a:pPr marL="357188">
              <a:buClr>
                <a:srgbClr val="7A3917"/>
              </a:buClr>
            </a:pPr>
            <a:endParaRPr lang="en-US" sz="1700" dirty="0" smtClean="0"/>
          </a:p>
          <a:p>
            <a:r>
              <a:rPr lang="en-US" sz="1700" b="1" dirty="0" smtClean="0">
                <a:latin typeface="Century Gothic" charset="0"/>
                <a:ea typeface="Century Gothic" charset="0"/>
                <a:cs typeface="Century Gothic" charset="0"/>
              </a:rPr>
              <a:t>PARENTS MUST KNOW AND UNDERSTAND WHAT OUTSIDE ASSISTANCE IS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Every part of a team’s solution must come from the members of the team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Parents are not allowed to build, design, suggest, or create any part of the team’s solution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Even helping with make-up or fixing a broken prop the day of competition is NOT allowed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This keeps the playing field fair for students and ensures students are doing the learning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sz="1700" dirty="0" smtClean="0"/>
              <a:t>This is an important thing to include in any “Team Contract” just to make sure it is clear</a:t>
            </a:r>
          </a:p>
          <a:p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6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Communicating With Partners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242695"/>
            <a:ext cx="95828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WORKING WITH YOUR SCHOOL OR COMMUNITY GROUP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Schools are the typical sponsor for an Odyssey of the Mind membership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As such, most schools provide some resources, meeting rooms, and even money sometimes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However, not all schools are equally supportive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Community groups can also sponsor a team – in name, financially, or both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rule is that the community group cannot be set up just for the purpose of Odyssey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It is best to have an ally or resource at the school or community group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Explain the program to this person, get their support, and communicate regularly</a:t>
            </a:r>
          </a:p>
          <a:p>
            <a:pPr marL="357188">
              <a:buClr>
                <a:srgbClr val="7A3917"/>
              </a:buClr>
            </a:pPr>
            <a:endParaRPr lang="en-US" dirty="0" smtClean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WORKING WITH YOUR ODYSSEY OFFICIALS LOCALLY AND INTERNATIONALLY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Know your Association Director and the folks running the program in your region/state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Also know how to access them should you have any questions or need assistance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NOTE: most associations require each team to provide a volunteer for competition day to ensure 1) staffing, and 2) fairness. </a:t>
            </a:r>
            <a:r>
              <a:rPr lang="en-US" b="1" dirty="0" smtClean="0">
                <a:solidFill>
                  <a:srgbClr val="7A3917"/>
                </a:solidFill>
              </a:rPr>
              <a:t>DO NOT WAIT UNTIL THE LAST MINUTE!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Remember that the folks running your tournament are all volunteers. They need this help!</a:t>
            </a: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8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6" y="478971"/>
            <a:ext cx="7903030" cy="57911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73529"/>
            <a:ext cx="1594757" cy="5807528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529"/>
            <a:ext cx="1594757" cy="5807527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endParaRPr lang="en-US" sz="4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757" y="1028700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oordinating</a:t>
            </a:r>
            <a:r>
              <a:rPr lang="en-US" sz="2800" dirty="0" smtClean="0">
                <a:solidFill>
                  <a:schemeClr val="bg1"/>
                </a:solidFill>
              </a:rPr>
              <a:t> with the team and keeping them on track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755" y="2101649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rienting</a:t>
            </a:r>
            <a:r>
              <a:rPr lang="en-US" sz="2800" dirty="0" smtClean="0">
                <a:solidFill>
                  <a:schemeClr val="bg1"/>
                </a:solidFill>
              </a:rPr>
              <a:t> teams to the program: </a:t>
            </a:r>
            <a:r>
              <a:rPr lang="en-US" sz="2800" dirty="0" err="1" smtClean="0">
                <a:solidFill>
                  <a:schemeClr val="bg1"/>
                </a:solidFill>
              </a:rPr>
              <a:t>Sponto</a:t>
            </a:r>
            <a:r>
              <a:rPr lang="en-US" sz="2800" dirty="0" smtClean="0">
                <a:solidFill>
                  <a:schemeClr val="bg1"/>
                </a:solidFill>
              </a:rPr>
              <a:t>, Style, rules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57" y="3303814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sking</a:t>
            </a:r>
            <a:r>
              <a:rPr lang="en-US" sz="2800" dirty="0" smtClean="0">
                <a:solidFill>
                  <a:schemeClr val="bg1"/>
                </a:solidFill>
              </a:rPr>
              <a:t> the *RIGHT* questions of the team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55" y="4376763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mmunicating</a:t>
            </a:r>
            <a:r>
              <a:rPr lang="en-US" sz="2800" dirty="0" smtClean="0">
                <a:solidFill>
                  <a:schemeClr val="bg1"/>
                </a:solidFill>
              </a:rPr>
              <a:t> with parents, school, Odyssey, etc.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755" y="5449712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ands off the solution!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468085"/>
            <a:ext cx="9497784" cy="462075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6" y="478971"/>
            <a:ext cx="7903030" cy="57911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73529"/>
            <a:ext cx="1594757" cy="5807528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529"/>
            <a:ext cx="1594757" cy="5807527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endParaRPr lang="en-US" sz="4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757" y="1028700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oordinating</a:t>
            </a:r>
            <a:r>
              <a:rPr lang="en-US" sz="2800" dirty="0" smtClean="0">
                <a:solidFill>
                  <a:schemeClr val="bg1"/>
                </a:solidFill>
              </a:rPr>
              <a:t> with the team and keeping them on track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755" y="2101649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rienting</a:t>
            </a:r>
            <a:r>
              <a:rPr lang="en-US" sz="2800" dirty="0" smtClean="0">
                <a:solidFill>
                  <a:schemeClr val="bg1"/>
                </a:solidFill>
              </a:rPr>
              <a:t> teams to the program: </a:t>
            </a:r>
            <a:r>
              <a:rPr lang="en-US" sz="2800" dirty="0" err="1" smtClean="0">
                <a:solidFill>
                  <a:schemeClr val="bg1"/>
                </a:solidFill>
              </a:rPr>
              <a:t>Sponto</a:t>
            </a:r>
            <a:r>
              <a:rPr lang="en-US" sz="2800" dirty="0" smtClean="0">
                <a:solidFill>
                  <a:schemeClr val="bg1"/>
                </a:solidFill>
              </a:rPr>
              <a:t>, Style, rules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57" y="3303814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sking</a:t>
            </a:r>
            <a:r>
              <a:rPr lang="en-US" sz="2800" dirty="0" smtClean="0">
                <a:solidFill>
                  <a:schemeClr val="bg1"/>
                </a:solidFill>
              </a:rPr>
              <a:t> the *RIGHT* questions of the team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55" y="4376763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mmunicating</a:t>
            </a:r>
            <a:r>
              <a:rPr lang="en-US" sz="2800" dirty="0" smtClean="0">
                <a:solidFill>
                  <a:schemeClr val="bg1"/>
                </a:solidFill>
              </a:rPr>
              <a:t> with parents, school, Odyssey, etc.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755" y="5449712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ands off the solution!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Hands Off the Solution! </a:t>
            </a:r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sym typeface="Wingdings"/>
              </a:rPr>
              <a:t>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1457" y="2262573"/>
            <a:ext cx="95828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OUTSIDE ASSISTANCE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Odyssey of the Mind is about the ODYSSEY: students learn along the way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If we, as adults and coaches, do the work for them, it defeats the purpose of the program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Similarly, if adults do the work for a team, it eliminates a fair playing field for competition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If a team cannot solve the problem w/o getting help, they should find a new solution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This learning component of the program is critical and is taken very, very seriously</a:t>
            </a:r>
          </a:p>
          <a:p>
            <a:pPr marL="357188">
              <a:buClr>
                <a:srgbClr val="7A3917"/>
              </a:buClr>
            </a:pPr>
            <a:endParaRPr lang="en-US" dirty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THIS IS NOT A BURDEN, IT IS A RELIEF!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That’s why I included the smiley face!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Often, we see a very obvious solution that teams should most likely see, consider, or even do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However, us telling the students what to do eliminates the “discovery” process of learning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Watching students come to a solution on their own is infinitely more rewarding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When students win without Outside Assistance, they win knowing </a:t>
            </a:r>
            <a:r>
              <a:rPr lang="en-US" i="1" dirty="0" smtClean="0"/>
              <a:t>they</a:t>
            </a:r>
            <a:r>
              <a:rPr lang="en-US" dirty="0" smtClean="0"/>
              <a:t> did the work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Plus, OA relieves the stress and pressure off you!  You’re not solving the problem!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You have plenty of other work to keep you busy! Let the students do their job!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03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6" y="478971"/>
            <a:ext cx="7903030" cy="57911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73529"/>
            <a:ext cx="1594757" cy="5807528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529"/>
            <a:ext cx="1594757" cy="5807527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endParaRPr lang="en-US" sz="4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757" y="1028700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oordinating</a:t>
            </a:r>
            <a:r>
              <a:rPr lang="en-US" sz="2800" dirty="0" smtClean="0">
                <a:solidFill>
                  <a:schemeClr val="bg1"/>
                </a:solidFill>
              </a:rPr>
              <a:t> with the team and keeping them on track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755" y="2101649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rienting</a:t>
            </a:r>
            <a:r>
              <a:rPr lang="en-US" sz="2800" dirty="0" smtClean="0">
                <a:solidFill>
                  <a:schemeClr val="bg1"/>
                </a:solidFill>
              </a:rPr>
              <a:t> teams to the program: </a:t>
            </a:r>
            <a:r>
              <a:rPr lang="en-US" sz="2800" dirty="0" err="1" smtClean="0">
                <a:solidFill>
                  <a:schemeClr val="bg1"/>
                </a:solidFill>
              </a:rPr>
              <a:t>Sponto</a:t>
            </a:r>
            <a:r>
              <a:rPr lang="en-US" sz="2800" dirty="0" smtClean="0">
                <a:solidFill>
                  <a:schemeClr val="bg1"/>
                </a:solidFill>
              </a:rPr>
              <a:t>, Style, rules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57" y="3303814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sking</a:t>
            </a:r>
            <a:r>
              <a:rPr lang="en-US" sz="2800" dirty="0" smtClean="0">
                <a:solidFill>
                  <a:schemeClr val="bg1"/>
                </a:solidFill>
              </a:rPr>
              <a:t> the *RIGHT* questions of the team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55" y="4376763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mmunicating</a:t>
            </a:r>
            <a:r>
              <a:rPr lang="en-US" sz="2800" dirty="0" smtClean="0">
                <a:solidFill>
                  <a:schemeClr val="bg1"/>
                </a:solidFill>
              </a:rPr>
              <a:t> with parents, school, Odyssey, etc.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755" y="5449712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ands off the solution!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75857"/>
            <a:ext cx="12192000" cy="963386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43" y="3712029"/>
            <a:ext cx="12192000" cy="566057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299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Illinois Odyssey of the Mind</a:t>
            </a:r>
            <a:b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Five Secrets for Becoming a Great COACH</a:t>
            </a:r>
            <a:endParaRPr lang="en-US" sz="3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525" y="4794329"/>
            <a:ext cx="5334948" cy="1555395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Century Gothic" charset="0"/>
                <a:ea typeface="Century Gothic" charset="0"/>
                <a:cs typeface="Century Gothic" charset="0"/>
              </a:rPr>
              <a:t>QUESTIONS?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1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6" y="478971"/>
            <a:ext cx="7903030" cy="57911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73529"/>
            <a:ext cx="1594757" cy="5807528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529"/>
            <a:ext cx="1594757" cy="5807527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endParaRPr lang="en-US" sz="4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757" y="1028700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oordinating</a:t>
            </a:r>
            <a:r>
              <a:rPr lang="en-US" sz="2800" dirty="0" smtClean="0">
                <a:solidFill>
                  <a:schemeClr val="bg1"/>
                </a:solidFill>
              </a:rPr>
              <a:t> with the team and keeping them on track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755" y="2101649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rienting</a:t>
            </a:r>
            <a:r>
              <a:rPr lang="en-US" sz="2800" dirty="0" smtClean="0">
                <a:solidFill>
                  <a:schemeClr val="bg1"/>
                </a:solidFill>
              </a:rPr>
              <a:t> teams to the program: </a:t>
            </a:r>
            <a:r>
              <a:rPr lang="en-US" sz="2800" dirty="0" err="1" smtClean="0">
                <a:solidFill>
                  <a:schemeClr val="bg1"/>
                </a:solidFill>
              </a:rPr>
              <a:t>Sponto</a:t>
            </a:r>
            <a:r>
              <a:rPr lang="en-US" sz="2800" dirty="0" smtClean="0">
                <a:solidFill>
                  <a:schemeClr val="bg1"/>
                </a:solidFill>
              </a:rPr>
              <a:t>, Style, rules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57" y="3303814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sking</a:t>
            </a:r>
            <a:r>
              <a:rPr lang="en-US" sz="2800" dirty="0" smtClean="0">
                <a:solidFill>
                  <a:schemeClr val="bg1"/>
                </a:solidFill>
              </a:rPr>
              <a:t> the *RIGHT* questions of the team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55" y="4376763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mmunicating</a:t>
            </a:r>
            <a:r>
              <a:rPr lang="en-US" sz="2800" dirty="0" smtClean="0">
                <a:solidFill>
                  <a:schemeClr val="bg1"/>
                </a:solidFill>
              </a:rPr>
              <a:t> with parents, school, Odyssey, etc.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755" y="5449712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ands off the solution!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1749287"/>
            <a:ext cx="9497784" cy="4520884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Coordinating the Team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457" y="2302329"/>
            <a:ext cx="9339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BEFORE YOU DO ANYTHING…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Make sure you (or your school) have (has) registered with CCI: </a:t>
            </a:r>
            <a:r>
              <a:rPr lang="en-US" dirty="0" smtClean="0">
                <a:hlinkClick r:id="rId3"/>
              </a:rPr>
              <a:t>www.odysseyofthemind.com</a:t>
            </a:r>
            <a:endParaRPr lang="en-US" dirty="0" smtClean="0"/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One membership permits one team per problem per division – extremely affordable!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You also need to register with your association (see your association’s website for details) 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SCHEDULING, MEETING TIMES, &amp; EXPECTATIONS…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Students and parents need to know that Odyssey is not like other school programs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time commitment is equal to or greater than that of sports (as a comparison)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Students may often meet after school, during school, and even on weekends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group needs to agree on </a:t>
            </a:r>
            <a:r>
              <a:rPr lang="en-US" dirty="0" smtClean="0">
                <a:solidFill>
                  <a:srgbClr val="7A3917"/>
                </a:solidFill>
              </a:rPr>
              <a:t>how often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A3917"/>
                </a:solidFill>
              </a:rPr>
              <a:t>when</a:t>
            </a:r>
            <a:r>
              <a:rPr lang="en-US" dirty="0" smtClean="0"/>
              <a:t> they will meet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Note that meetings may increase in frequency and duration closer to competition day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Association competition weekend and World Finals should be checked for availability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Attendance should be kept and rules regarding # of missed meetings may need to be in play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It’s a good idea to have a “Team Contract” that students *and* parents sign</a:t>
            </a:r>
            <a:endParaRPr lang="en-US" dirty="0"/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0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Coordinating the Team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457" y="2302329"/>
            <a:ext cx="95828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TIMELINE OF PROGRESS…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Starting out, you want the students to familiarize themselves with the Long-Term problem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You can make it a game: what is required, what has the most points, what cannot be done, etc.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Students should know their Long-Term problem inside and out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Typically, the process follows a format like the one below:</a:t>
            </a:r>
          </a:p>
          <a:p>
            <a:pPr marL="357188">
              <a:buClr>
                <a:srgbClr val="7A3917"/>
              </a:buClr>
            </a:pPr>
            <a:endParaRPr lang="en-US" dirty="0"/>
          </a:p>
          <a:p>
            <a:pPr marL="357188">
              <a:buClr>
                <a:srgbClr val="7A3917"/>
              </a:buClr>
            </a:pPr>
            <a:r>
              <a:rPr lang="en-US" dirty="0" smtClean="0"/>
              <a:t>	Read problem </a:t>
            </a:r>
            <a:r>
              <a:rPr lang="en-US" dirty="0" smtClean="0">
                <a:sym typeface="Wingdings"/>
              </a:rPr>
              <a:t> Brainstorm  Discuss solutions  Select solution  </a:t>
            </a:r>
          </a:p>
          <a:p>
            <a:pPr marL="357188">
              <a:buClr>
                <a:srgbClr val="7A3917"/>
              </a:buClr>
            </a:pPr>
            <a:endParaRPr lang="en-US" dirty="0">
              <a:sym typeface="Wingdings"/>
            </a:endParaRPr>
          </a:p>
          <a:p>
            <a:pPr marL="357188">
              <a:buClr>
                <a:srgbClr val="7A3917"/>
              </a:buClr>
            </a:pPr>
            <a:r>
              <a:rPr lang="en-US" dirty="0" smtClean="0">
                <a:sym typeface="Wingdings"/>
              </a:rPr>
              <a:t>	Create solution (write sketch, build structure, etc.)  Practice solution </a:t>
            </a:r>
          </a:p>
          <a:p>
            <a:pPr marL="357188">
              <a:buClr>
                <a:srgbClr val="7A3917"/>
              </a:buClr>
            </a:pPr>
            <a:endParaRPr lang="en-US" dirty="0">
              <a:sym typeface="Wingdings"/>
            </a:endParaRPr>
          </a:p>
          <a:p>
            <a:pPr marL="357188">
              <a:buClr>
                <a:srgbClr val="7A3917"/>
              </a:buClr>
            </a:pPr>
            <a:r>
              <a:rPr lang="en-US" dirty="0" smtClean="0">
                <a:sym typeface="Wingdings"/>
              </a:rPr>
              <a:t>	Perfect/alter solution  Go to competition!</a:t>
            </a:r>
          </a:p>
          <a:p>
            <a:pPr marL="357188">
              <a:buClr>
                <a:srgbClr val="7A3917"/>
              </a:buClr>
            </a:pPr>
            <a:endParaRPr lang="en-US" dirty="0">
              <a:sym typeface="Wingdings"/>
            </a:endParaRP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To avoid crunch time, it’s helpful to encourage a deadline well before competition day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At that point in time, everything should be finished for the team’s Long-Term solution</a:t>
            </a:r>
            <a:endParaRPr lang="en-US" dirty="0"/>
          </a:p>
          <a:p>
            <a:pPr marL="357188">
              <a:buClr>
                <a:srgbClr val="7A3917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2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Coordinating the Team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457" y="2302329"/>
            <a:ext cx="9339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THE DEVIL IS IN THE DETAILS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It is also your responsibility to order shirts and pins for your teams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Each state/association handles this differently, so check your association website for details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At your association competition and at World Finals, YOU are the person in charge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It is important to communicate this in advance to parents and team members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This is also a good thing to include in your “Team Contract” so people are aware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THE ADULT IN THE ROOM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Kids will be kids, from kindergarten all the way through to college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As the adult in the room, you have the additional responsibility of fostering a positive vibe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Dealing with and settling personality conflicts may take place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Remember that part of the learning of the program involves socializing and team work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Treat these episodes as “learning moments” or “teachable moments” when they arise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Odyssey teams often form lifelong friendships, so keep this in mind, as well</a:t>
            </a:r>
            <a:endParaRPr lang="en-US" dirty="0"/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8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Coordinating the Team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457" y="2302329"/>
            <a:ext cx="9339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PAPERWORK, PAPERWORK, PAPERWORK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As the responsible adult, it is also wise to remind teams about required paperwork:</a:t>
            </a:r>
          </a:p>
          <a:p>
            <a:pPr marL="928688" lvl="1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Cost forms</a:t>
            </a:r>
          </a:p>
          <a:p>
            <a:pPr marL="928688" lvl="1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Style</a:t>
            </a:r>
          </a:p>
          <a:p>
            <a:pPr marL="928688" lvl="1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Required lists (specific to each problem)</a:t>
            </a:r>
          </a:p>
          <a:p>
            <a:pPr marL="928688" lvl="1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Outside Assistance forms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Multiple copies of each should be made and packets assembled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It is often wise to keep the packets in separate areas so that if one is lost, another is available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“Media release forms” are often required at competitions, as well (turned it at registration)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World Finals-specific paperwork can be completed entirely by the coach and more of this process is being moved to an online system to ease the burden of paperwork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When in doubt, ask your Association Director or CCI (</a:t>
            </a:r>
            <a:r>
              <a:rPr lang="en-US" dirty="0" err="1" smtClean="0"/>
              <a:t>www.odysseyofthemind.com</a:t>
            </a:r>
            <a:r>
              <a:rPr lang="en-US" dirty="0" smtClean="0"/>
              <a:t>)</a:t>
            </a:r>
          </a:p>
          <a:p>
            <a:pPr marL="357188">
              <a:buClr>
                <a:srgbClr val="7A3917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60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756" y="478971"/>
            <a:ext cx="7903030" cy="579119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73529"/>
            <a:ext cx="1594757" cy="5807528"/>
          </a:xfrm>
          <a:prstGeom prst="rect">
            <a:avLst/>
          </a:prstGeom>
          <a:solidFill>
            <a:srgbClr val="7A3917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529"/>
            <a:ext cx="1594757" cy="5807527"/>
          </a:xfrm>
        </p:spPr>
        <p:txBody>
          <a:bodyPr>
            <a:noAutofit/>
          </a:bodyPr>
          <a:lstStyle/>
          <a:p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br>
              <a:rPr lang="en-US" sz="800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endParaRPr lang="en-US" sz="4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8757" y="1028700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oordinating</a:t>
            </a:r>
            <a:r>
              <a:rPr lang="en-US" sz="2800" dirty="0" smtClean="0">
                <a:solidFill>
                  <a:schemeClr val="bg1"/>
                </a:solidFill>
              </a:rPr>
              <a:t> with the team and keeping them on track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8755" y="2101649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rienting</a:t>
            </a:r>
            <a:r>
              <a:rPr lang="en-US" sz="2800" dirty="0" smtClean="0">
                <a:solidFill>
                  <a:schemeClr val="bg1"/>
                </a:solidFill>
              </a:rPr>
              <a:t> teams to the program: </a:t>
            </a:r>
            <a:r>
              <a:rPr lang="en-US" sz="2800" dirty="0" err="1" smtClean="0">
                <a:solidFill>
                  <a:schemeClr val="bg1"/>
                </a:solidFill>
              </a:rPr>
              <a:t>Sponto</a:t>
            </a:r>
            <a:r>
              <a:rPr lang="en-US" sz="2800" dirty="0" smtClean="0">
                <a:solidFill>
                  <a:schemeClr val="bg1"/>
                </a:solidFill>
              </a:rPr>
              <a:t>, Style, rules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57" y="3303814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sking</a:t>
            </a:r>
            <a:r>
              <a:rPr lang="en-US" sz="2800" dirty="0" smtClean="0">
                <a:solidFill>
                  <a:schemeClr val="bg1"/>
                </a:solidFill>
              </a:rPr>
              <a:t> the *RIGHT* questions of the team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8755" y="4376763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o</a:t>
            </a:r>
            <a:r>
              <a:rPr lang="en-US" sz="2800" dirty="0" err="1" smtClean="0">
                <a:solidFill>
                  <a:schemeClr val="bg1"/>
                </a:solidFill>
              </a:rPr>
              <a:t>mmunicating</a:t>
            </a:r>
            <a:r>
              <a:rPr lang="en-US" sz="2800" dirty="0" smtClean="0">
                <a:solidFill>
                  <a:schemeClr val="bg1"/>
                </a:solidFill>
              </a:rPr>
              <a:t> with parents, school, Odyssey, etc.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755" y="5449712"/>
            <a:ext cx="790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ands off the solution! </a:t>
            </a:r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882347"/>
            <a:ext cx="9497784" cy="3387823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439211"/>
            <a:ext cx="9497784" cy="1241925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385763" y="385763"/>
            <a:ext cx="11830051" cy="1257300"/>
          </a:xfrm>
          <a:prstGeom prst="roundRect">
            <a:avLst/>
          </a:prstGeom>
          <a:solidFill>
            <a:schemeClr val="dk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3871" y="2073729"/>
            <a:ext cx="9829800" cy="44250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9052"/>
            <a:ext cx="1141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Orienting Teams to the Program</a:t>
            </a:r>
            <a:endParaRPr lang="en-US" sz="5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1701" y="2302329"/>
            <a:ext cx="101847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YOU CAN’T SUCCEED AT WHAT YOU DO NOT KNOW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All team members should be required to read the Program Guide (</a:t>
            </a:r>
            <a:r>
              <a:rPr lang="en-US" dirty="0" err="1" smtClean="0"/>
              <a:t>www.odysseyofthemind.com</a:t>
            </a:r>
            <a:r>
              <a:rPr lang="en-US" dirty="0" smtClean="0"/>
              <a:t>)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 Program Guide specifies all general rules about the program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Knowing the Program Guide will prevent unnecessary penalties and lead to better solutions</a:t>
            </a:r>
          </a:p>
          <a:p>
            <a:pPr marL="357188">
              <a:buClr>
                <a:srgbClr val="7A3917"/>
              </a:buClr>
            </a:pPr>
            <a:endParaRPr lang="en-US" dirty="0"/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LONG-TERM, SPONTANEOUS, &amp; STYLE…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These are the three components of the program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Students should know what each one is, where the points are, and the </a:t>
            </a:r>
            <a:r>
              <a:rPr lang="en-US" dirty="0" err="1" smtClean="0"/>
              <a:t>philosphy</a:t>
            </a:r>
            <a:r>
              <a:rPr lang="en-US" dirty="0" smtClean="0"/>
              <a:t> of each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Long-Term (the “steak”) – where most of the points are, the focus of the team’s attention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Spontaneous (the “veggies”) – 2</a:t>
            </a:r>
            <a:r>
              <a:rPr lang="en-US" baseline="30000" dirty="0" smtClean="0"/>
              <a:t>nd</a:t>
            </a:r>
            <a:r>
              <a:rPr lang="en-US" dirty="0" smtClean="0"/>
              <a:t>-most important, teams can and should practice “</a:t>
            </a:r>
            <a:r>
              <a:rPr lang="en-US" dirty="0" err="1" smtClean="0"/>
              <a:t>Sponto</a:t>
            </a:r>
            <a:r>
              <a:rPr lang="en-US" dirty="0" smtClean="0"/>
              <a:t>”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r>
              <a:rPr lang="en-US" dirty="0" smtClean="0"/>
              <a:t>Style (the “garnish”) – 3</a:t>
            </a:r>
            <a:r>
              <a:rPr lang="en-US" baseline="30000" dirty="0" smtClean="0"/>
              <a:t>rd</a:t>
            </a:r>
            <a:r>
              <a:rPr lang="en-US" dirty="0" smtClean="0"/>
              <a:t>-most important, permits teams to give their unique ‘flair’ to solution</a:t>
            </a:r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  <a:p>
            <a:pPr marL="19050">
              <a:buClr>
                <a:srgbClr val="7A3917"/>
              </a:buClr>
            </a:pPr>
            <a:r>
              <a:rPr lang="en-US" sz="1400" b="1" dirty="0" smtClean="0"/>
              <a:t>NOTE: </a:t>
            </a:r>
            <a:r>
              <a:rPr lang="en-US" sz="1400" dirty="0" smtClean="0"/>
              <a:t>The trickiest thing about STYLE is that a team CANNOT asked to be scored for something on style if that  element is already </a:t>
            </a:r>
          </a:p>
          <a:p>
            <a:pPr marL="19050">
              <a:buClr>
                <a:srgbClr val="7A3917"/>
              </a:buClr>
            </a:pPr>
            <a:r>
              <a:rPr lang="en-US" sz="1400" dirty="0"/>
              <a:t> </a:t>
            </a:r>
            <a:r>
              <a:rPr lang="en-US" sz="1400" dirty="0" smtClean="0"/>
              <a:t>            being scored in the Long-Term scoring rubric.  The close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is that teams often DO NOT understand what Style is – give </a:t>
            </a:r>
          </a:p>
          <a:p>
            <a:pPr marL="19050">
              <a:buClr>
                <a:srgbClr val="7A3917"/>
              </a:buClr>
            </a:pPr>
            <a:r>
              <a:rPr lang="en-US" sz="1400" dirty="0"/>
              <a:t> </a:t>
            </a:r>
            <a:r>
              <a:rPr lang="en-US" sz="1400" dirty="0" smtClean="0"/>
              <a:t>            them a Warhol, Beach Boys, or Beatles: you know when you see/hear it.  Lastly, Style elements should reinforce each other!</a:t>
            </a:r>
            <a:endParaRPr lang="en-US" sz="1600" dirty="0"/>
          </a:p>
          <a:p>
            <a:pPr marL="471488" indent="-114300">
              <a:buClr>
                <a:srgbClr val="7A3917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8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2553</Words>
  <Application>Microsoft Macintosh PowerPoint</Application>
  <PresentationFormat>Widescreen</PresentationFormat>
  <Paragraphs>242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Century Gothic</vt:lpstr>
      <vt:lpstr>Wingdings</vt:lpstr>
      <vt:lpstr>Arial</vt:lpstr>
      <vt:lpstr>Office Theme</vt:lpstr>
      <vt:lpstr>Illinois Odyssey of the Mind   Five Secrets for Becoming a Great COACH</vt:lpstr>
      <vt:lpstr>C O A C H</vt:lpstr>
      <vt:lpstr>C O A C H</vt:lpstr>
      <vt:lpstr>PowerPoint Presentation</vt:lpstr>
      <vt:lpstr>PowerPoint Presentation</vt:lpstr>
      <vt:lpstr>PowerPoint Presentation</vt:lpstr>
      <vt:lpstr>PowerPoint Presentation</vt:lpstr>
      <vt:lpstr>C O A C H</vt:lpstr>
      <vt:lpstr>PowerPoint Presentation</vt:lpstr>
      <vt:lpstr>PowerPoint Presentation</vt:lpstr>
      <vt:lpstr>C O A C H</vt:lpstr>
      <vt:lpstr>PowerPoint Presentation</vt:lpstr>
      <vt:lpstr>PowerPoint Presentation</vt:lpstr>
      <vt:lpstr>PowerPoint Presentation</vt:lpstr>
      <vt:lpstr>PowerPoint Presentation</vt:lpstr>
      <vt:lpstr>C O A C H</vt:lpstr>
      <vt:lpstr>PowerPoint Presentation</vt:lpstr>
      <vt:lpstr>PowerPoint Presentation</vt:lpstr>
      <vt:lpstr>C O A C H</vt:lpstr>
      <vt:lpstr>PowerPoint Presentation</vt:lpstr>
      <vt:lpstr>C O A C H</vt:lpstr>
      <vt:lpstr>Illinois Odyssey of the Mind   Five Secrets for Becoming a Great COACH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Odyssey of the Mind  Coaches’ Training</dc:title>
  <dc:creator>jim m</dc:creator>
  <cp:lastModifiedBy>Microsoft Office User</cp:lastModifiedBy>
  <cp:revision>39</cp:revision>
  <dcterms:created xsi:type="dcterms:W3CDTF">2016-09-14T16:52:59Z</dcterms:created>
  <dcterms:modified xsi:type="dcterms:W3CDTF">2016-09-27T17:00:41Z</dcterms:modified>
</cp:coreProperties>
</file>